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63" r:id="rId4"/>
    <p:sldId id="257" r:id="rId5"/>
    <p:sldId id="268" r:id="rId6"/>
    <p:sldId id="264" r:id="rId7"/>
    <p:sldId id="260" r:id="rId8"/>
    <p:sldId id="265" r:id="rId9"/>
    <p:sldId id="282" r:id="rId10"/>
    <p:sldId id="269" r:id="rId11"/>
    <p:sldId id="266" r:id="rId12"/>
    <p:sldId id="270" r:id="rId13"/>
    <p:sldId id="283" r:id="rId14"/>
    <p:sldId id="275" r:id="rId15"/>
    <p:sldId id="284" r:id="rId16"/>
    <p:sldId id="285" r:id="rId17"/>
    <p:sldId id="274" r:id="rId18"/>
    <p:sldId id="290" r:id="rId19"/>
    <p:sldId id="291" r:id="rId20"/>
    <p:sldId id="261" r:id="rId21"/>
    <p:sldId id="277" r:id="rId22"/>
    <p:sldId id="286" r:id="rId23"/>
    <p:sldId id="288" r:id="rId24"/>
    <p:sldId id="289" r:id="rId25"/>
    <p:sldId id="271" r:id="rId26"/>
    <p:sldId id="262" r:id="rId27"/>
    <p:sldId id="287" r:id="rId28"/>
    <p:sldId id="281" r:id="rId29"/>
    <p:sldId id="258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50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07D1B-BDD6-40C2-B844-1E83EBF422F2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33DCF-755D-4C09-8C77-B4C66B47F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60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127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48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437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165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478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759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563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183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307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86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428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132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95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63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86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68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939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335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3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734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64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319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64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91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40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336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622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4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533DCF-755D-4C09-8C77-B4C66B47F2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15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865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6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578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888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175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38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662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03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747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36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99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88ED1-95B7-44CE-A12E-9AE24D363BC6}" type="datetimeFigureOut">
              <a:rPr lang="zh-CN" altLang="en-US" smtClean="0"/>
              <a:t>2021/6/24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AEF5B-32AE-4564-9C2B-25E12F42EC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2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wmf"/><Relationship Id="rId2" Type="http://schemas.openxmlformats.org/officeDocument/2006/relationships/tags" Target="../tags/tag1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wmf"/><Relationship Id="rId2" Type="http://schemas.openxmlformats.org/officeDocument/2006/relationships/tags" Target="../tags/tag1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1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6.emf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6.emf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5.bin"/><Relationship Id="rId2" Type="http://schemas.openxmlformats.org/officeDocument/2006/relationships/tags" Target="../tags/tag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5" Type="http://schemas.openxmlformats.org/officeDocument/2006/relationships/image" Target="../media/image6.emf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ywdhzxf/article/details/109676423" TargetMode="External"/><Relationship Id="rId3" Type="http://schemas.openxmlformats.org/officeDocument/2006/relationships/notesSlide" Target="../notesSlides/notesSlide27.xml"/><Relationship Id="rId7" Type="http://schemas.openxmlformats.org/officeDocument/2006/relationships/hyperlink" Target="https://www.trufflesuite.com/ganache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6" Type="http://schemas.openxmlformats.org/officeDocument/2006/relationships/image" Target="../media/image6.emf"/><Relationship Id="rId5" Type="http://schemas.openxmlformats.org/officeDocument/2006/relationships/image" Target="../media/image23.png"/><Relationship Id="rId4" Type="http://schemas.openxmlformats.org/officeDocument/2006/relationships/hyperlink" Target="https://github.com/mircial/UniswapV2/blob/main/UniswapV2_core.sol" TargetMode="External"/><Relationship Id="rId9" Type="http://schemas.openxmlformats.org/officeDocument/2006/relationships/hyperlink" Target="https://cloud.tencent.com/developer/article/168798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5" Type="http://schemas.openxmlformats.org/officeDocument/2006/relationships/image" Target="../media/image25.png"/><Relationship Id="rId4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9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6722" y="3517101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2"/>
          <a:stretch/>
        </p:blipFill>
        <p:spPr>
          <a:xfrm>
            <a:off x="-701507" y="-536582"/>
            <a:ext cx="11867535" cy="759893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rot="16200000">
            <a:off x="8817063" y="2642344"/>
            <a:ext cx="492443" cy="32331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浙江</a:t>
            </a:r>
            <a:r>
              <a:rPr lang="zh-CN" altLang="en-US" sz="2000" dirty="0">
                <a:latin typeface="隶书" panose="02010509060101010101" pitchFamily="49" charset="-122"/>
                <a:ea typeface="隶书" panose="02010509060101010101" pitchFamily="49" charset="-122"/>
              </a:rPr>
              <a:t>大学区块链俱乐部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10031844" y="4110257"/>
            <a:ext cx="430887" cy="447894"/>
            <a:chOff x="7077476" y="2846291"/>
            <a:chExt cx="430887" cy="447894"/>
          </a:xfrm>
        </p:grpSpPr>
        <p:pic>
          <p:nvPicPr>
            <p:cNvPr id="29" name="图片 2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739" y="2846291"/>
              <a:ext cx="327025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文本框 29"/>
            <p:cNvSpPr txBox="1">
              <a:spLocks noChangeArrowheads="1"/>
            </p:cNvSpPr>
            <p:nvPr/>
          </p:nvSpPr>
          <p:spPr bwMode="auto">
            <a:xfrm>
              <a:off x="7077476" y="2873498"/>
              <a:ext cx="430887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印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 rot="16200000">
            <a:off x="4744328" y="-218889"/>
            <a:ext cx="1107996" cy="72491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r"/>
            <a:r>
              <a:rPr lang="en-US" altLang="zh-CN" sz="6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UniswapV2 </a:t>
            </a:r>
            <a:r>
              <a:rPr lang="zh-CN" altLang="en-US" sz="60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详解</a:t>
            </a:r>
            <a:endParaRPr lang="zh-CN" altLang="zh-CN" sz="6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06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381229" y="1588578"/>
            <a:ext cx="9394621" cy="4917518"/>
            <a:chOff x="1043607" y="1131590"/>
            <a:chExt cx="7219504" cy="3493740"/>
          </a:xfrm>
        </p:grpSpPr>
        <p:cxnSp>
          <p:nvCxnSpPr>
            <p:cNvPr id="2" name="直接连接符 1"/>
            <p:cNvCxnSpPr/>
            <p:nvPr/>
          </p:nvCxnSpPr>
          <p:spPr>
            <a:xfrm flipV="1">
              <a:off x="5292080" y="1993886"/>
              <a:ext cx="679431" cy="5778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接连接符 2"/>
            <p:cNvCxnSpPr/>
            <p:nvPr/>
          </p:nvCxnSpPr>
          <p:spPr>
            <a:xfrm>
              <a:off x="5292080" y="2787774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5292080" y="2978988"/>
              <a:ext cx="679431" cy="648072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3347864" y="1948488"/>
              <a:ext cx="679431" cy="69527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3347864" y="2859782"/>
              <a:ext cx="679431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3347864" y="3075806"/>
              <a:ext cx="713927" cy="576064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/>
            <p:cNvGrpSpPr/>
            <p:nvPr/>
          </p:nvGrpSpPr>
          <p:grpSpPr>
            <a:xfrm>
              <a:off x="4109610" y="1886291"/>
              <a:ext cx="1085850" cy="2336123"/>
              <a:chOff x="4109610" y="2102315"/>
              <a:chExt cx="1085850" cy="2336123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9610" y="2102315"/>
                <a:ext cx="1085850" cy="2336123"/>
              </a:xfrm>
              <a:prstGeom prst="rect">
                <a:avLst/>
              </a:prstGeom>
            </p:spPr>
          </p:pic>
          <p:sp>
            <p:nvSpPr>
              <p:cNvPr id="10" name="TextBox 16"/>
              <p:cNvSpPr txBox="1"/>
              <p:nvPr/>
            </p:nvSpPr>
            <p:spPr>
              <a:xfrm>
                <a:off x="4322048" y="2313291"/>
                <a:ext cx="648072" cy="1814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 smtClean="0">
                    <a:latin typeface="隶书" panose="02010509060101010101" pitchFamily="49" charset="-122"/>
                    <a:ea typeface="隶书" panose="02010509060101010101" pitchFamily="49" charset="-122"/>
                  </a:rPr>
                  <a:t>桃源菜市场</a:t>
                </a:r>
                <a:endParaRPr lang="zh-CN" altLang="en-US" sz="3200" b="1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043608" y="1131590"/>
              <a:ext cx="2466975" cy="1333500"/>
              <a:chOff x="1043608" y="1347614"/>
              <a:chExt cx="2466975" cy="1333500"/>
            </a:xfrm>
          </p:grpSpPr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1347614"/>
                <a:ext cx="2466975" cy="1333500"/>
              </a:xfrm>
              <a:prstGeom prst="rect">
                <a:avLst/>
              </a:prstGeom>
            </p:spPr>
          </p:pic>
          <p:sp>
            <p:nvSpPr>
              <p:cNvPr id="13" name="TextBox 19"/>
              <p:cNvSpPr txBox="1"/>
              <p:nvPr/>
            </p:nvSpPr>
            <p:spPr>
              <a:xfrm>
                <a:off x="1671835" y="1723675"/>
                <a:ext cx="1318537" cy="32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kern="0" dirty="0" smtClean="0">
                    <a:latin typeface="隶书" panose="02010509060101010101" pitchFamily="49" charset="-122"/>
                    <a:ea typeface="隶书" panose="02010509060101010101" pitchFamily="49" charset="-122"/>
                  </a:rPr>
                  <a:t>猪肉</a:t>
                </a:r>
                <a:r>
                  <a:rPr lang="en-US" altLang="zh-CN" sz="2400" kern="0" dirty="0" smtClean="0">
                    <a:latin typeface="隶书" panose="02010509060101010101" pitchFamily="49" charset="-122"/>
                    <a:ea typeface="隶书" panose="02010509060101010101" pitchFamily="49" charset="-122"/>
                  </a:rPr>
                  <a:t>/</a:t>
                </a:r>
                <a:r>
                  <a:rPr lang="zh-CN" altLang="en-US" sz="2400" kern="0" dirty="0">
                    <a:latin typeface="隶书" panose="02010509060101010101" pitchFamily="49" charset="-122"/>
                    <a:ea typeface="隶书" panose="02010509060101010101" pitchFamily="49" charset="-122"/>
                  </a:rPr>
                  <a:t>鸡肉</a:t>
                </a:r>
                <a:endParaRPr lang="zh-CN" altLang="en-US" sz="2400" dirty="0">
                  <a:latin typeface="隶书" panose="02010509060101010101" pitchFamily="49" charset="-122"/>
                  <a:ea typeface="隶书" panose="02010509060101010101" pitchFamily="49" charset="-122"/>
                </a:endParaRPr>
              </a:p>
            </p:txBody>
          </p:sp>
        </p:grp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1131590"/>
              <a:ext cx="2466975" cy="1333500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2211710"/>
              <a:ext cx="2466975" cy="1333500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2211710"/>
              <a:ext cx="2466975" cy="1333500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7" y="3291830"/>
              <a:ext cx="2466975" cy="1333500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3291830"/>
              <a:ext cx="2466975" cy="1333500"/>
            </a:xfrm>
            <a:prstGeom prst="rect">
              <a:avLst/>
            </a:prstGeom>
          </p:spPr>
        </p:pic>
      </p:grpSp>
      <p:sp>
        <p:nvSpPr>
          <p:cNvPr id="31" name="TextBox 19"/>
          <p:cNvSpPr txBox="1"/>
          <p:nvPr/>
        </p:nvSpPr>
        <p:spPr>
          <a:xfrm>
            <a:off x="2164393" y="3711411"/>
            <a:ext cx="17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猪肉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牛肉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2198730" y="5236645"/>
            <a:ext cx="17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羊肉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鸡肉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3" name="TextBox 19"/>
          <p:cNvSpPr txBox="1"/>
          <p:nvPr/>
        </p:nvSpPr>
        <p:spPr>
          <a:xfrm>
            <a:off x="8386946" y="2196207"/>
            <a:ext cx="17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蔬菜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鸡肉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8426944" y="3722871"/>
            <a:ext cx="17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牛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肉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生蚝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5" name="TextBox 19"/>
          <p:cNvSpPr txBox="1"/>
          <p:nvPr/>
        </p:nvSpPr>
        <p:spPr>
          <a:xfrm>
            <a:off x="8426943" y="5243164"/>
            <a:ext cx="1715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生蚝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</a:t>
            </a:r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豆腐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6" name="文本框 45"/>
          <p:cNvSpPr txBox="1">
            <a:spLocks noChangeArrowheads="1"/>
          </p:cNvSpPr>
          <p:nvPr/>
        </p:nvSpPr>
        <p:spPr bwMode="auto">
          <a:xfrm>
            <a:off x="5672346" y="525496"/>
            <a:ext cx="119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司空昊</a:t>
            </a:r>
            <a:endParaRPr lang="zh-CN" altLang="zh-CN" sz="2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437" y="162123"/>
            <a:ext cx="952831" cy="1200762"/>
          </a:xfrm>
          <a:prstGeom prst="rect">
            <a:avLst/>
          </a:prstGeom>
        </p:spPr>
      </p:pic>
      <p:sp>
        <p:nvSpPr>
          <p:cNvPr id="38" name="文本框 49"/>
          <p:cNvSpPr txBox="1">
            <a:spLocks noChangeArrowheads="1"/>
          </p:cNvSpPr>
          <p:nvPr/>
        </p:nvSpPr>
        <p:spPr bwMode="auto">
          <a:xfrm>
            <a:off x="7168181" y="216304"/>
            <a:ext cx="229585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去菜市场，猪肉去换鸡肉！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938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982"/>
          <a:stretch/>
        </p:blipFill>
        <p:spPr>
          <a:xfrm>
            <a:off x="324465" y="-740939"/>
            <a:ext cx="11867535" cy="75989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62609" y="1449180"/>
            <a:ext cx="8046719" cy="10940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23734" y="3889717"/>
            <a:ext cx="8046719" cy="16890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26"/>
          <p:cNvSpPr txBox="1">
            <a:spLocks noChangeArrowheads="1"/>
          </p:cNvSpPr>
          <p:nvPr/>
        </p:nvSpPr>
        <p:spPr bwMode="auto">
          <a:xfrm>
            <a:off x="1650859" y="1567348"/>
            <a:ext cx="663007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订单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簿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：基于订单薄的</a:t>
            </a:r>
            <a:r>
              <a:rPr lang="en-US" altLang="zh-CN" kern="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DEX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面临的最大问题之一是流动性。用户在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订单薄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中的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订单可能需要等待很长时间才能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成交</a:t>
            </a:r>
            <a:r>
              <a:rPr lang="en-US" altLang="zh-CN" kern="0" dirty="0">
                <a:latin typeface="隶书" panose="02010509060101010101" pitchFamily="49" charset="-122"/>
                <a:ea typeface="隶书" panose="02010509060101010101" pitchFamily="49" charset="-122"/>
              </a:rPr>
              <a:t>!</a:t>
            </a:r>
          </a:p>
        </p:txBody>
      </p:sp>
      <p:sp>
        <p:nvSpPr>
          <p:cNvPr id="12" name="文本框 26"/>
          <p:cNvSpPr txBox="1">
            <a:spLocks noChangeArrowheads="1"/>
          </p:cNvSpPr>
          <p:nvPr/>
        </p:nvSpPr>
        <p:spPr bwMode="auto">
          <a:xfrm>
            <a:off x="3632059" y="4040917"/>
            <a:ext cx="6630071" cy="12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流动性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池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：本质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上是智能合约中的代币准备金，而且用户可以立即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买卖流动性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池中的可用代币。代币的价格是通过算法确定的，会因大额交易而上涨。</a:t>
            </a:r>
            <a:endParaRPr lang="en-US" altLang="zh-CN" kern="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4948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9" y="4047090"/>
            <a:ext cx="12209409" cy="257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31"/>
          <p:cNvSpPr txBox="1">
            <a:spLocks noChangeArrowheads="1"/>
          </p:cNvSpPr>
          <p:nvPr/>
        </p:nvSpPr>
        <p:spPr bwMode="auto">
          <a:xfrm>
            <a:off x="2627526" y="1382303"/>
            <a:ext cx="320719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3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UniswapV2</a:t>
            </a:r>
            <a:endParaRPr lang="zh-CN" altLang="zh-CN" sz="33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文本框 26"/>
          <p:cNvSpPr txBox="1">
            <a:spLocks noChangeArrowheads="1"/>
          </p:cNvSpPr>
          <p:nvPr/>
        </p:nvSpPr>
        <p:spPr bwMode="auto">
          <a:xfrm>
            <a:off x="2627526" y="2156020"/>
            <a:ext cx="7852905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Uniswap</a:t>
            </a:r>
            <a:r>
              <a:rPr lang="en-US" altLang="zh-CN" sz="16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 is an automated liquidity protocol powered by a constant product formula and implemented in a system of non-upgradeable smart contracts on the </a:t>
            </a:r>
            <a:r>
              <a:rPr lang="en-US" altLang="zh-CN" sz="1600" b="1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Ethereum</a:t>
            </a:r>
            <a:r>
              <a:rPr lang="en-US" altLang="zh-CN" sz="16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1600" b="1" kern="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blockchain</a:t>
            </a:r>
            <a:r>
              <a:rPr lang="en-US" altLang="zh-CN" sz="16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.</a:t>
            </a:r>
          </a:p>
          <a:p>
            <a:pPr>
              <a:lnSpc>
                <a:spcPct val="150000"/>
              </a:lnSpc>
              <a:defRPr/>
            </a:pPr>
            <a:endParaRPr lang="en-US" altLang="zh-CN" sz="1600" kern="0" dirty="0">
              <a:solidFill>
                <a:srgbClr val="000000">
                  <a:lumMod val="65000"/>
                  <a:lumOff val="35000"/>
                </a:srgb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一</a:t>
            </a:r>
            <a:r>
              <a:rPr lang="zh-CN" altLang="en-US" dirty="0"/>
              <a:t>个自动的流动性</a:t>
            </a:r>
            <a:r>
              <a:rPr lang="zh-CN" altLang="en-US" dirty="0" smtClean="0"/>
              <a:t>协议（</a:t>
            </a:r>
            <a:r>
              <a:rPr lang="en-US" altLang="zh-CN" dirty="0" smtClean="0"/>
              <a:t>AMM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基于</a:t>
            </a:r>
            <a:r>
              <a:rPr lang="zh-CN" altLang="en-US" dirty="0"/>
              <a:t>恒定乘积</a:t>
            </a:r>
            <a:r>
              <a:rPr lang="zh-CN" altLang="en-US" dirty="0" smtClean="0"/>
              <a:t>算法（</a:t>
            </a:r>
            <a:r>
              <a:rPr lang="en-US" altLang="zh-CN" dirty="0" smtClean="0"/>
              <a:t>x * y = k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通过</a:t>
            </a:r>
            <a:r>
              <a:rPr lang="zh-CN" altLang="en-US" dirty="0"/>
              <a:t>不可升级的智能合约</a:t>
            </a:r>
            <a:r>
              <a:rPr lang="zh-CN" altLang="en-US" dirty="0" smtClean="0"/>
              <a:t>实现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以太</a:t>
            </a:r>
            <a:r>
              <a:rPr lang="zh-CN" altLang="en-US" dirty="0"/>
              <a:t>坊区块链</a:t>
            </a:r>
            <a:r>
              <a:rPr lang="zh-CN" altLang="en-US" dirty="0" smtClean="0"/>
              <a:t>上</a:t>
            </a:r>
            <a:endParaRPr lang="zh-CN" altLang="en-US" sz="13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701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3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409" y="4047090"/>
            <a:ext cx="12209409" cy="257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31"/>
          <p:cNvSpPr txBox="1">
            <a:spLocks noChangeArrowheads="1"/>
          </p:cNvSpPr>
          <p:nvPr/>
        </p:nvSpPr>
        <p:spPr bwMode="auto">
          <a:xfrm>
            <a:off x="1020399" y="1063272"/>
            <a:ext cx="2360110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恒定乘积</a:t>
            </a:r>
            <a:endParaRPr lang="zh-CN" altLang="zh-CN" sz="33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779" y="1566998"/>
            <a:ext cx="4773312" cy="43575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14771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32516" y="1200258"/>
            <a:ext cx="1614070" cy="1589892"/>
            <a:chOff x="4596462" y="1085503"/>
            <a:chExt cx="1264785" cy="120512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462" y="1085503"/>
              <a:ext cx="1264785" cy="1205126"/>
            </a:xfrm>
            <a:prstGeom prst="rect">
              <a:avLst/>
            </a:prstGeom>
          </p:spPr>
        </p:pic>
        <p:sp>
          <p:nvSpPr>
            <p:cNvPr id="4" name="TextBox 20"/>
            <p:cNvSpPr txBox="1"/>
            <p:nvPr/>
          </p:nvSpPr>
          <p:spPr>
            <a:xfrm>
              <a:off x="4788024" y="1310351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32516" y="2675701"/>
            <a:ext cx="1614070" cy="1589892"/>
            <a:chOff x="4596462" y="2349926"/>
            <a:chExt cx="1264785" cy="12051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462" y="2349926"/>
              <a:ext cx="1264785" cy="1205126"/>
            </a:xfrm>
            <a:prstGeom prst="rect">
              <a:avLst/>
            </a:prstGeom>
          </p:spPr>
        </p:pic>
        <p:sp>
          <p:nvSpPr>
            <p:cNvPr id="7" name="TextBox 24"/>
            <p:cNvSpPr txBox="1"/>
            <p:nvPr/>
          </p:nvSpPr>
          <p:spPr>
            <a:xfrm>
              <a:off x="4796806" y="2575878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贰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32515" y="4206007"/>
            <a:ext cx="1614070" cy="1589892"/>
            <a:chOff x="4596461" y="3598872"/>
            <a:chExt cx="1264785" cy="1205126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461" y="3598872"/>
              <a:ext cx="1264785" cy="1205126"/>
            </a:xfrm>
            <a:prstGeom prst="rect">
              <a:avLst/>
            </a:prstGeom>
          </p:spPr>
        </p:pic>
        <p:sp>
          <p:nvSpPr>
            <p:cNvPr id="10" name="TextBox 27"/>
            <p:cNvSpPr txBox="1"/>
            <p:nvPr/>
          </p:nvSpPr>
          <p:spPr>
            <a:xfrm>
              <a:off x="4788024" y="3856815"/>
              <a:ext cx="864096" cy="536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叁</a:t>
              </a:r>
            </a:p>
          </p:txBody>
        </p:sp>
      </p:grpSp>
      <p:sp>
        <p:nvSpPr>
          <p:cNvPr id="11" name="TextBox 28"/>
          <p:cNvSpPr txBox="1"/>
          <p:nvPr/>
        </p:nvSpPr>
        <p:spPr>
          <a:xfrm>
            <a:off x="3702256" y="1579705"/>
            <a:ext cx="6056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Swap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：一种币（</a:t>
            </a:r>
            <a:r>
              <a:rPr lang="en-US" altLang="zh-CN" sz="2400" b="1" kern="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tokenA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）兑换成另外一种币（</a:t>
            </a:r>
            <a:r>
              <a:rPr lang="en-US" altLang="zh-CN" sz="2400" b="1" kern="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tokenB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文本框 31"/>
          <p:cNvSpPr txBox="1">
            <a:spLocks noChangeArrowheads="1"/>
          </p:cNvSpPr>
          <p:nvPr/>
        </p:nvSpPr>
        <p:spPr bwMode="auto">
          <a:xfrm>
            <a:off x="644895" y="355022"/>
            <a:ext cx="2886584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300" b="1" dirty="0">
                <a:latin typeface="隶书" panose="02010509060101010101" pitchFamily="49" charset="-122"/>
                <a:ea typeface="隶书" panose="02010509060101010101" pitchFamily="49" charset="-122"/>
              </a:rPr>
              <a:t>三</a:t>
            </a:r>
            <a:r>
              <a:rPr lang="zh-CN" altLang="en-US" sz="33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大核心功能</a:t>
            </a:r>
            <a:endParaRPr lang="zh-CN" altLang="zh-CN" sz="33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TextBox 28"/>
          <p:cNvSpPr txBox="1"/>
          <p:nvPr/>
        </p:nvSpPr>
        <p:spPr>
          <a:xfrm>
            <a:off x="3702256" y="3032227"/>
            <a:ext cx="6056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Add Liquidity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：做大兑换池，获取兑换手续费奖励（流动性挖矿）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TextBox 28"/>
          <p:cNvSpPr txBox="1"/>
          <p:nvPr/>
        </p:nvSpPr>
        <p:spPr>
          <a:xfrm>
            <a:off x="3702256" y="4484749"/>
            <a:ext cx="6056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Remove Liquidity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：移除流动性，计算奖励与无常损失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0195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16200000">
            <a:off x="1595220" y="-248885"/>
            <a:ext cx="615553" cy="24193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增加流动性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5066730" y="-1767871"/>
            <a:ext cx="861774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问：现有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ETH/USDT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交易池，其中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那么用户如何添加流动性？</a:t>
            </a:r>
            <a:endParaRPr lang="zh-CN" altLang="en-US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/>
        </p:blipFill>
        <p:spPr>
          <a:xfrm flipH="1">
            <a:off x="9589134" y="0"/>
            <a:ext cx="2702417" cy="6858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rot="16200000">
            <a:off x="3989512" y="279134"/>
            <a:ext cx="3016210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答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：提供流动性需要提供池中的两种代币，若用户有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10000USDT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原</a:t>
            </a:r>
            <a:r>
              <a:rPr lang="en-US" altLang="zh-CN" sz="2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total_liquidity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=                   (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忽略最小流动性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</a:p>
          <a:p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Liquidity = </a:t>
            </a:r>
            <a:r>
              <a:rPr lang="en-US" altLang="zh-CN" sz="2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add_amount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/reserve * </a:t>
            </a:r>
            <a:r>
              <a:rPr lang="en-US" altLang="zh-CN" sz="2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total_liquidity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         = 100/10 *100 = 1000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（忽略</a:t>
            </a:r>
            <a:r>
              <a:rPr lang="en-US" altLang="zh-CN" sz="2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feeto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手续费）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更新</a:t>
            </a:r>
            <a:r>
              <a:rPr lang="en-US" altLang="zh-CN" sz="2000" b="1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total_liquidity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= 100+1000 = 1100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064042"/>
              </p:ext>
            </p:extLst>
          </p:nvPr>
        </p:nvGraphicFramePr>
        <p:xfrm>
          <a:off x="4217294" y="3634575"/>
          <a:ext cx="213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Equation" r:id="rId6" imgW="1066680" imgH="228600" progId="Equation.DSMT4">
                  <p:embed/>
                </p:oleObj>
              </mc:Choice>
              <mc:Fallback>
                <p:oleObj name="Equation" r:id="rId6" imgW="106668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217294" y="3634575"/>
                        <a:ext cx="2133600" cy="45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581265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16200000">
            <a:off x="1410493" y="-64157"/>
            <a:ext cx="615553" cy="2049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移除流动性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5066730" y="-1767871"/>
            <a:ext cx="861774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问：现有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ETH/USDT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交易池，其中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110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11000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	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移除流动性？</a:t>
            </a:r>
            <a:endParaRPr lang="zh-CN" altLang="en-US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/>
        </p:blipFill>
        <p:spPr>
          <a:xfrm flipH="1">
            <a:off x="9589134" y="0"/>
            <a:ext cx="2702417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6200000">
            <a:off x="4266510" y="368496"/>
            <a:ext cx="2462213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mtClean="0">
                <a:latin typeface="隶书" panose="02010509060101010101" pitchFamily="49" charset="-122"/>
                <a:ea typeface="隶书" panose="02010509060101010101" pitchFamily="49" charset="-122"/>
              </a:rPr>
              <a:t>答：移除流动性获取提供池中的两种代币，若用户移除流动性</a:t>
            </a:r>
            <a:r>
              <a:rPr lang="en-US" altLang="zh-CN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1000</a:t>
            </a:r>
          </a:p>
          <a:p>
            <a:endParaRPr lang="en-US" altLang="zh-CN" sz="2000" b="1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ETH  =  liquidity </a:t>
            </a:r>
            <a:r>
              <a:rPr lang="zh-CN" altLang="en-US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* </a:t>
            </a:r>
            <a:r>
              <a:rPr lang="en-US" altLang="zh-CN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balanceOf(ETH)/total_liquidity</a:t>
            </a:r>
          </a:p>
          <a:p>
            <a:r>
              <a:rPr lang="en-US" altLang="zh-CN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     =  1000 * 110/1100 = 100</a:t>
            </a:r>
          </a:p>
          <a:p>
            <a:endParaRPr lang="en-US" altLang="zh-CN" sz="2000" b="1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000" b="1" smtClean="0">
                <a:latin typeface="隶书" panose="02010509060101010101" pitchFamily="49" charset="-122"/>
                <a:ea typeface="隶书" panose="02010509060101010101" pitchFamily="49" charset="-122"/>
              </a:rPr>
              <a:t>USDT = 1000 * 11000/1100 = 10000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6271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16200000">
            <a:off x="1281184" y="65152"/>
            <a:ext cx="615553" cy="1791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Swap 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分析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4605065" y="-1692362"/>
            <a:ext cx="1785104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问：现有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ETH/USDT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交易池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若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池中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。那么用户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，可兑换多少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若池中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110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11000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。那么用户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1ETH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，可兑换多少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？</a:t>
            </a:r>
            <a:endParaRPr lang="en-US" altLang="zh-CN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/>
        </p:blipFill>
        <p:spPr>
          <a:xfrm flipH="1">
            <a:off x="9589134" y="0"/>
            <a:ext cx="2702417" cy="68580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 rot="16200000">
            <a:off x="4187857" y="408756"/>
            <a:ext cx="2031325" cy="703708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答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无手续费：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有手续费：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187802"/>
              </p:ext>
            </p:extLst>
          </p:nvPr>
        </p:nvGraphicFramePr>
        <p:xfrm>
          <a:off x="3496474" y="3429000"/>
          <a:ext cx="2119466" cy="363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6" imgW="1333440" imgH="228600" progId="Equation.DSMT4">
                  <p:embed/>
                </p:oleObj>
              </mc:Choice>
              <mc:Fallback>
                <p:oleObj name="Equation" r:id="rId6" imgW="1333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96474" y="3429000"/>
                        <a:ext cx="2119466" cy="363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465013"/>
              </p:ext>
            </p:extLst>
          </p:nvPr>
        </p:nvGraphicFramePr>
        <p:xfrm>
          <a:off x="3496474" y="3775803"/>
          <a:ext cx="2782406" cy="374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8" imgW="1676160" imgH="228600" progId="Equation.DSMT4">
                  <p:embed/>
                </p:oleObj>
              </mc:Choice>
              <mc:Fallback>
                <p:oleObj name="Equation" r:id="rId8" imgW="1676160" imgH="228600" progId="Equation.DSMT4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96474" y="3775803"/>
                        <a:ext cx="2782406" cy="374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/>
          <p:cNvSpPr txBox="1"/>
          <p:nvPr/>
        </p:nvSpPr>
        <p:spPr>
          <a:xfrm rot="16200000">
            <a:off x="4758954" y="1309208"/>
            <a:ext cx="1477328" cy="76252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以无手续费分析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 = 1000 - 10000/11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= 90.91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 =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11000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1210000/111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99.099</a:t>
            </a: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池子越大，兑换损失越少！！</a:t>
            </a:r>
            <a:r>
              <a:rPr lang="en-US" altLang="zh-CN" sz="2000" b="1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en-US" altLang="zh-CN" sz="2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10066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7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16200000">
            <a:off x="1281184" y="65152"/>
            <a:ext cx="615553" cy="1791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无常损失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3939809" y="-2084877"/>
            <a:ext cx="2400657" cy="889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问：现有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ETH/USDT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交易池，初始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池中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。用户做市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ETH=100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USDT=10000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。当前价格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1ETH=100USDT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若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1ETH = 200USDT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AMM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机制下，抹平套利空间后。池中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数量为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77.78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15556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。那么用户移除流动性后损失？</a:t>
            </a: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若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1ETH = 5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0USDT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AMM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机制下，抹平套利空间后。池中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156.5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数量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7826.2 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。那么用户移除流动性后损失？</a:t>
            </a:r>
            <a:endParaRPr lang="en-US" altLang="zh-CN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/>
        </p:blipFill>
        <p:spPr>
          <a:xfrm flipH="1">
            <a:off x="9589134" y="0"/>
            <a:ext cx="2702417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rot="16200000">
            <a:off x="4191785" y="202474"/>
            <a:ext cx="3016210" cy="100175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答：移除流动性获取提供池中的两种代币，若用户移除流动性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</a:t>
            </a:r>
          </a:p>
          <a:p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ETH  =  1000 * 77.78/1100 = 70.7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USDT = 1000 * 15556/1100 = 14141.8</a:t>
            </a:r>
          </a:p>
          <a:p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 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做市后总资产价值，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70.7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*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200 + 14141.8 = 28283.6 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，未做市时资产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 ETH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  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10000 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，总值为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*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200 + 10000 = 30000 USDT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，损失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1716.4 USDT</a:t>
            </a:r>
          </a:p>
          <a:p>
            <a:endParaRPr lang="en-US" altLang="zh-CN" sz="2000" b="1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ETH  =  1000 *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156.5/1100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142.3 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 = 1000 *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7826.2/1100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7114.7</a:t>
            </a:r>
            <a:endParaRPr lang="en-US" altLang="zh-CN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  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做市后总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资产价值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142.3 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*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50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+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7114.7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14229.4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，未做市时资产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 ETH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10000 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，总值为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100 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* 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5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0 + 10000 = 15000 USDT</a:t>
            </a:r>
            <a:r>
              <a:rPr lang="zh-CN" altLang="en-US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，</a:t>
            </a:r>
            <a:r>
              <a:rPr lang="zh-CN" altLang="en-US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损失</a:t>
            </a:r>
            <a:r>
              <a:rPr lang="en-US" altLang="zh-CN" sz="2000" b="1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0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770.6 USDT</a:t>
            </a:r>
            <a:endParaRPr lang="en-US" altLang="zh-CN" sz="20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5027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 rot="16200000">
            <a:off x="1281184" y="65152"/>
            <a:ext cx="615553" cy="17912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无常损失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 rot="16200000">
            <a:off x="4678472" y="-2289382"/>
            <a:ext cx="923330" cy="889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在 </a:t>
            </a:r>
            <a:r>
              <a:rPr lang="en-US" altLang="zh-CN" sz="2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AMM </a:t>
            </a:r>
            <a:r>
              <a:rPr lang="zh-CN" altLang="en-US" sz="2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机制下，流动性供应商</a:t>
            </a:r>
            <a:r>
              <a:rPr lang="zh-CN" altLang="en-US" sz="24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的正，反向</a:t>
            </a:r>
            <a:r>
              <a:rPr lang="zh-CN" altLang="en-US" sz="24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操作都会造成一定的无常</a:t>
            </a:r>
            <a:r>
              <a:rPr lang="zh-CN" altLang="en-US" sz="2400" dirty="0" smtClean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损失！</a:t>
            </a:r>
            <a:endParaRPr lang="en-US" altLang="zh-CN" sz="2000" b="1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1"/>
          <a:stretch/>
        </p:blipFill>
        <p:spPr>
          <a:xfrm flipH="1">
            <a:off x="9589134" y="0"/>
            <a:ext cx="2702417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844" y="2578640"/>
            <a:ext cx="6976396" cy="40661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05254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977" b="48308"/>
          <a:stretch/>
        </p:blipFill>
        <p:spPr>
          <a:xfrm>
            <a:off x="8569388" y="0"/>
            <a:ext cx="3356830" cy="44453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40813" y="2412484"/>
            <a:ext cx="1015663" cy="244937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[</a:t>
            </a:r>
            <a:r>
              <a:rPr lang="zh-CN" altLang="en-US" sz="5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前言</a:t>
            </a:r>
            <a:r>
              <a:rPr lang="en-US" altLang="zh-CN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]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" name="文本框 11"/>
          <p:cNvSpPr txBox="1">
            <a:spLocks noChangeArrowheads="1"/>
          </p:cNvSpPr>
          <p:nvPr/>
        </p:nvSpPr>
        <p:spPr bwMode="auto">
          <a:xfrm rot="16200000">
            <a:off x="3375746" y="759377"/>
            <a:ext cx="3139321" cy="546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76288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76288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76288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76288" fontAlgn="base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3600" kern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如果</a:t>
            </a:r>
            <a:r>
              <a:rPr lang="en-US" altLang="zh-CN" sz="3600" kern="0" dirty="0">
                <a:latin typeface="楷体" panose="02010609060101010101" pitchFamily="49" charset="-122"/>
                <a:ea typeface="楷体" panose="02010609060101010101" pitchFamily="49" charset="-122"/>
              </a:rPr>
              <a:t>Defi</a:t>
            </a:r>
            <a:r>
              <a:rPr lang="zh-CN" altLang="en-US" sz="3600" kern="0" dirty="0">
                <a:latin typeface="楷体" panose="02010609060101010101" pitchFamily="49" charset="-122"/>
                <a:ea typeface="楷体" panose="02010609060101010101" pitchFamily="49" charset="-122"/>
              </a:rPr>
              <a:t>是以太坊的皇冠，那么</a:t>
            </a:r>
            <a:r>
              <a:rPr lang="en-US" altLang="zh-CN" sz="3600" kern="0" dirty="0" err="1">
                <a:latin typeface="楷体" panose="02010609060101010101" pitchFamily="49" charset="-122"/>
                <a:ea typeface="楷体" panose="02010609060101010101" pitchFamily="49" charset="-122"/>
              </a:rPr>
              <a:t>Uniswap</a:t>
            </a:r>
            <a:r>
              <a:rPr lang="zh-CN" altLang="en-US" sz="3600" kern="0" dirty="0">
                <a:latin typeface="楷体" panose="02010609060101010101" pitchFamily="49" charset="-122"/>
                <a:ea typeface="楷体" panose="02010609060101010101" pitchFamily="49" charset="-122"/>
              </a:rPr>
              <a:t>就是这顶皇冠中的明珠。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2673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/>
        </p:blipFill>
        <p:spPr>
          <a:xfrm>
            <a:off x="4135903" y="-56551"/>
            <a:ext cx="3995224" cy="531814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327571" y="2602521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87184" y="2799654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95414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6722" y="3503033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6"/>
          <p:cNvSpPr txBox="1">
            <a:spLocks noChangeArrowheads="1"/>
          </p:cNvSpPr>
          <p:nvPr/>
        </p:nvSpPr>
        <p:spPr bwMode="auto">
          <a:xfrm>
            <a:off x="999687" y="1873901"/>
            <a:ext cx="868250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 smtClean="0"/>
              <a:t>UniswapV2</a:t>
            </a:r>
            <a:r>
              <a:rPr lang="zh-CN" altLang="zh-CN" b="1" dirty="0"/>
              <a:t>核心合约主要</a:t>
            </a:r>
            <a:r>
              <a:rPr lang="zh-CN" altLang="zh-CN" b="1" dirty="0" smtClean="0"/>
              <a:t>由</a:t>
            </a:r>
            <a:r>
              <a:rPr lang="en-US" altLang="zh-CN" b="1" dirty="0" smtClean="0"/>
              <a:t>Factory</a:t>
            </a:r>
            <a:r>
              <a:rPr lang="zh-CN" altLang="zh-CN" b="1" dirty="0" smtClean="0"/>
              <a:t>合约</a:t>
            </a:r>
            <a:r>
              <a:rPr lang="zh-CN" altLang="zh-CN" b="1" dirty="0"/>
              <a:t>（</a:t>
            </a:r>
            <a:r>
              <a:rPr lang="en-US" altLang="zh-CN" b="1" dirty="0"/>
              <a:t>UniswapV2Factory.sol</a:t>
            </a:r>
            <a:r>
              <a:rPr lang="zh-CN" altLang="zh-CN" b="1" dirty="0"/>
              <a:t>）、交易对模板合约（</a:t>
            </a:r>
            <a:r>
              <a:rPr lang="en-US" altLang="zh-CN" b="1" dirty="0"/>
              <a:t>UniswapV2Pair.sol</a:t>
            </a:r>
            <a:r>
              <a:rPr lang="zh-CN" altLang="zh-CN" b="1" dirty="0"/>
              <a:t>）及辅助工具库与接口定义等三部分组成</a:t>
            </a:r>
            <a:r>
              <a:rPr lang="zh-CN" altLang="zh-CN" b="1" dirty="0" smtClean="0"/>
              <a:t>。</a:t>
            </a:r>
            <a:endParaRPr lang="en-US" altLang="zh-CN" b="1" dirty="0" smtClean="0"/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596246" y="601151"/>
            <a:ext cx="4151243" cy="1400176"/>
            <a:chOff x="0" y="0"/>
            <a:chExt cx="4151273" cy="140018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2"/>
            <p:cNvSpPr txBox="1">
              <a:spLocks noChangeArrowheads="1"/>
            </p:cNvSpPr>
            <p:nvPr/>
          </p:nvSpPr>
          <p:spPr bwMode="auto">
            <a:xfrm>
              <a:off x="857255" y="338139"/>
              <a:ext cx="3294018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UniswapV2</a:t>
              </a:r>
              <a:r>
                <a:rPr lang="zh-CN" altLang="en-US" sz="28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核心</a:t>
              </a:r>
              <a:r>
                <a:rPr lang="zh-CN" altLang="en-US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合约</a:t>
              </a:r>
              <a:endParaRPr lang="zh-CN" altLang="zh-CN" sz="28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1" name="文本框 26"/>
          <p:cNvSpPr txBox="1">
            <a:spLocks noChangeArrowheads="1"/>
          </p:cNvSpPr>
          <p:nvPr/>
        </p:nvSpPr>
        <p:spPr bwMode="auto">
          <a:xfrm>
            <a:off x="999688" y="2805474"/>
            <a:ext cx="6694204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UniswapV2Factory :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feeTo</a:t>
            </a:r>
            <a:r>
              <a:rPr lang="en-US" altLang="zh-CN" b="1" dirty="0" smtClean="0"/>
              <a:t>: </a:t>
            </a:r>
            <a:r>
              <a:rPr lang="zh-CN" altLang="en-US" b="1" dirty="0" smtClean="0"/>
              <a:t>这个</a:t>
            </a:r>
            <a:r>
              <a:rPr lang="zh-CN" altLang="en-US" b="1" dirty="0"/>
              <a:t>状态变量主要是用来切换开发团队手续费开关。在</a:t>
            </a:r>
            <a:r>
              <a:rPr lang="en-US" altLang="zh-CN" b="1" dirty="0"/>
              <a:t>UniswapV2</a:t>
            </a:r>
            <a:r>
              <a:rPr lang="zh-CN" altLang="en-US" b="1" dirty="0"/>
              <a:t>中，用户在交易代币时，会被收取交易额的千分之三的手续费分配给所有流动性供给者。如果</a:t>
            </a:r>
            <a:r>
              <a:rPr lang="en-US" altLang="zh-CN" b="1" dirty="0" err="1"/>
              <a:t>feeTo</a:t>
            </a:r>
            <a:r>
              <a:rPr lang="zh-CN" altLang="en-US" b="1" dirty="0"/>
              <a:t>不为零地址，则代表开关打开，此时会在手续费中分</a:t>
            </a:r>
            <a:r>
              <a:rPr lang="en-US" altLang="zh-CN" b="1" dirty="0"/>
              <a:t>1/6</a:t>
            </a:r>
            <a:r>
              <a:rPr lang="zh-CN" altLang="en-US" b="1" dirty="0"/>
              <a:t>给开发团队。</a:t>
            </a:r>
            <a:r>
              <a:rPr lang="en-US" altLang="zh-CN" b="1" dirty="0" err="1"/>
              <a:t>feeTo</a:t>
            </a:r>
            <a:r>
              <a:rPr lang="zh-CN" altLang="en-US" b="1" dirty="0"/>
              <a:t>设置为零地址（默认值），则开关关闭，不从流动性供给者中分走</a:t>
            </a:r>
            <a:r>
              <a:rPr lang="en-US" altLang="zh-CN" b="1" dirty="0"/>
              <a:t>1/6</a:t>
            </a:r>
            <a:r>
              <a:rPr lang="zh-CN" altLang="en-US" b="1" dirty="0"/>
              <a:t>手续费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 smtClean="0"/>
              <a:t>createPair</a:t>
            </a:r>
            <a:r>
              <a:rPr lang="en-US" altLang="zh-CN" b="1" dirty="0" smtClean="0"/>
              <a:t>: </a:t>
            </a:r>
            <a:r>
              <a:rPr lang="zh-CN" altLang="en-US" b="1" dirty="0" smtClean="0"/>
              <a:t>该</a:t>
            </a:r>
            <a:r>
              <a:rPr lang="zh-CN" altLang="en-US" b="1" dirty="0"/>
              <a:t>函数接受任意两个代币地址为参数，用来创建一个新的交易对合约并返回新合约的地址。注意，它的可见性为</a:t>
            </a:r>
            <a:r>
              <a:rPr lang="en-US" altLang="zh-CN" b="1" dirty="0"/>
              <a:t>external</a:t>
            </a:r>
            <a:r>
              <a:rPr lang="zh-CN" altLang="en-US" b="1" dirty="0"/>
              <a:t>并且没有任何限定，意味着合约外部的任何账号（或者合约）都可以调用该函数来创建一个新的</a:t>
            </a:r>
            <a:r>
              <a:rPr lang="en-US" altLang="zh-CN" b="1" dirty="0"/>
              <a:t>ERC20/ERC20</a:t>
            </a:r>
            <a:r>
              <a:rPr lang="zh-CN" altLang="en-US" b="1" dirty="0"/>
              <a:t>交易对（前提是该</a:t>
            </a:r>
            <a:r>
              <a:rPr lang="en-US" altLang="zh-CN" b="1" dirty="0"/>
              <a:t>ERC20/ERC20</a:t>
            </a:r>
            <a:r>
              <a:rPr lang="zh-CN" altLang="en-US" b="1" dirty="0"/>
              <a:t>交易对并未创建</a:t>
            </a:r>
            <a:r>
              <a:rPr lang="zh-CN" altLang="en-US" b="1" dirty="0" smtClean="0"/>
              <a:t>）</a:t>
            </a:r>
            <a:r>
              <a:rPr lang="zh-CN" altLang="en-US" b="1" dirty="0"/>
              <a:t>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7077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6722" y="3503033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596246" y="601151"/>
            <a:ext cx="4151243" cy="1400176"/>
            <a:chOff x="0" y="0"/>
            <a:chExt cx="4151273" cy="1400182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12"/>
            <p:cNvSpPr txBox="1">
              <a:spLocks noChangeArrowheads="1"/>
            </p:cNvSpPr>
            <p:nvPr/>
          </p:nvSpPr>
          <p:spPr bwMode="auto">
            <a:xfrm>
              <a:off x="857255" y="338139"/>
              <a:ext cx="3294018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UniswapV2</a:t>
              </a:r>
              <a:r>
                <a:rPr lang="zh-CN" altLang="en-US" sz="28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核心</a:t>
              </a:r>
              <a:r>
                <a:rPr lang="zh-CN" altLang="en-US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合约</a:t>
              </a:r>
              <a:endParaRPr lang="zh-CN" altLang="zh-CN" sz="28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1" name="文本框 26"/>
          <p:cNvSpPr txBox="1">
            <a:spLocks noChangeArrowheads="1"/>
          </p:cNvSpPr>
          <p:nvPr/>
        </p:nvSpPr>
        <p:spPr bwMode="auto">
          <a:xfrm>
            <a:off x="1018161" y="1800647"/>
            <a:ext cx="66942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UniswapV2ERC20 :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记录流动性的代币合约</a:t>
            </a:r>
            <a:endParaRPr lang="en-US" altLang="zh-CN" b="1" dirty="0" smtClean="0"/>
          </a:p>
        </p:txBody>
      </p:sp>
      <p:sp>
        <p:nvSpPr>
          <p:cNvPr id="8" name="文本框 26"/>
          <p:cNvSpPr txBox="1">
            <a:spLocks noChangeArrowheads="1"/>
          </p:cNvSpPr>
          <p:nvPr/>
        </p:nvSpPr>
        <p:spPr bwMode="auto">
          <a:xfrm>
            <a:off x="1018161" y="2662005"/>
            <a:ext cx="6428561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b="1" dirty="0"/>
              <a:t>UniswapV2Pair 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该</a:t>
            </a:r>
            <a:r>
              <a:rPr lang="zh-CN" altLang="en-US" b="1" dirty="0"/>
              <a:t>合约是交易对合约，在其父合约</a:t>
            </a:r>
            <a:r>
              <a:rPr lang="en-US" altLang="zh-CN" b="1" dirty="0"/>
              <a:t>UniswapV2ERC20</a:t>
            </a:r>
            <a:r>
              <a:rPr lang="zh-CN" altLang="en-US" b="1" dirty="0"/>
              <a:t>的基础上增加了资产交易及流动性供给等</a:t>
            </a:r>
            <a:r>
              <a:rPr lang="zh-CN" altLang="en-US" b="1" dirty="0" smtClean="0"/>
              <a:t>功能。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Mint</a:t>
            </a:r>
            <a:r>
              <a:rPr lang="zh-CN" altLang="en-US" b="1" dirty="0"/>
              <a:t>：先转移代币，再调用合约的</a:t>
            </a:r>
            <a:r>
              <a:rPr lang="zh-CN" altLang="en-US" b="1" dirty="0" smtClean="0"/>
              <a:t>交易；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Burn</a:t>
            </a:r>
            <a:r>
              <a:rPr lang="zh-CN" altLang="en-US" b="1" dirty="0"/>
              <a:t>：燃烧流动性代币的形式来提取相应的两种资产，从而减小该交易对的流动性</a:t>
            </a:r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/>
              <a:t>Swap</a:t>
            </a:r>
            <a:r>
              <a:rPr lang="zh-CN" altLang="en-US" b="1" dirty="0" smtClean="0"/>
              <a:t>：</a:t>
            </a:r>
            <a:r>
              <a:rPr lang="en-US" altLang="zh-CN" b="1" dirty="0"/>
              <a:t>(x1 - 0.003 * </a:t>
            </a:r>
            <a:r>
              <a:rPr lang="en-US" altLang="zh-CN" b="1" dirty="0" err="1"/>
              <a:t>xin</a:t>
            </a:r>
            <a:r>
              <a:rPr lang="en-US" altLang="zh-CN" b="1" dirty="0"/>
              <a:t>) * (y1 - 0.003 * yin) &gt;= x0 * y0</a:t>
            </a:r>
            <a:r>
              <a:rPr lang="zh-CN" altLang="en-US" b="1" dirty="0"/>
              <a:t>，注意这里的</a:t>
            </a:r>
            <a:r>
              <a:rPr lang="en-US" altLang="zh-CN" b="1" dirty="0"/>
              <a:t>x1</a:t>
            </a:r>
            <a:r>
              <a:rPr lang="zh-CN" altLang="en-US" b="1" dirty="0"/>
              <a:t>和</a:t>
            </a:r>
            <a:r>
              <a:rPr lang="en-US" altLang="zh-CN" b="1" dirty="0"/>
              <a:t>y1</a:t>
            </a:r>
            <a:r>
              <a:rPr lang="zh-CN" altLang="en-US" b="1" dirty="0"/>
              <a:t>不是</a:t>
            </a:r>
            <a:r>
              <a:rPr lang="en-US" altLang="zh-CN" b="1" dirty="0"/>
              <a:t>reserve,</a:t>
            </a:r>
            <a:r>
              <a:rPr lang="zh-CN" altLang="en-US" b="1" dirty="0"/>
              <a:t>而是</a:t>
            </a:r>
            <a:r>
              <a:rPr lang="en-US" altLang="zh-CN" b="1" dirty="0"/>
              <a:t>balance</a:t>
            </a:r>
            <a:r>
              <a:rPr lang="zh-CN" altLang="en-US" b="1" dirty="0"/>
              <a:t>，而</a:t>
            </a:r>
            <a:r>
              <a:rPr lang="en-US" altLang="zh-CN" b="1" dirty="0"/>
              <a:t>x0</a:t>
            </a:r>
            <a:r>
              <a:rPr lang="zh-CN" altLang="en-US" b="1" dirty="0"/>
              <a:t>和</a:t>
            </a:r>
            <a:r>
              <a:rPr lang="en-US" altLang="zh-CN" b="1" dirty="0"/>
              <a:t>y0</a:t>
            </a:r>
            <a:r>
              <a:rPr lang="zh-CN" altLang="en-US" b="1" dirty="0"/>
              <a:t>是</a:t>
            </a:r>
            <a:r>
              <a:rPr lang="en-US" altLang="zh-CN" b="1" dirty="0"/>
              <a:t>reserve</a:t>
            </a:r>
            <a:r>
              <a:rPr lang="zh-CN" altLang="en-US" b="1" dirty="0"/>
              <a:t>。</a:t>
            </a:r>
            <a:r>
              <a:rPr lang="en-US" altLang="zh-CN" b="1" dirty="0" err="1"/>
              <a:t>xin</a:t>
            </a:r>
            <a:r>
              <a:rPr lang="zh-CN" altLang="en-US" b="1" dirty="0"/>
              <a:t>和</a:t>
            </a:r>
            <a:r>
              <a:rPr lang="en-US" altLang="zh-CN" b="1" dirty="0"/>
              <a:t>yin</a:t>
            </a:r>
            <a:r>
              <a:rPr lang="zh-CN" altLang="en-US" b="1" dirty="0"/>
              <a:t>为注入的资产数量，因此要扣除千分之三的交易手续费。这个公式的意思为新的恒定乘积的积必须大于旧的值，因为此时</a:t>
            </a:r>
            <a:r>
              <a:rPr lang="en-US" altLang="zh-CN" b="1" dirty="0"/>
              <a:t>reserve</a:t>
            </a:r>
            <a:r>
              <a:rPr lang="zh-CN" altLang="en-US" b="1" dirty="0"/>
              <a:t>未更新，所以使用的是</a:t>
            </a:r>
            <a:r>
              <a:rPr lang="en-US" altLang="zh-CN" b="1" dirty="0"/>
              <a:t>balance</a:t>
            </a:r>
            <a:r>
              <a:rPr lang="zh-CN" altLang="en-US" b="1" dirty="0"/>
              <a:t>，验证完成后</a:t>
            </a:r>
            <a:r>
              <a:rPr lang="en-US" altLang="zh-CN" b="1" dirty="0"/>
              <a:t>reserve</a:t>
            </a:r>
            <a:r>
              <a:rPr lang="zh-CN" altLang="en-US" b="1" dirty="0"/>
              <a:t>会更新为</a:t>
            </a:r>
            <a:r>
              <a:rPr lang="en-US" altLang="zh-CN" b="1" dirty="0"/>
              <a:t>balance</a:t>
            </a:r>
            <a:r>
              <a:rPr lang="zh-CN" altLang="en-US" b="1" dirty="0"/>
              <a:t>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25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026833"/>
              </p:ext>
            </p:extLst>
          </p:nvPr>
        </p:nvGraphicFramePr>
        <p:xfrm>
          <a:off x="4851457" y="73390"/>
          <a:ext cx="5690498" cy="4778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Visio" r:id="rId5" imgW="4427176" imgH="3718591" progId="Visio.Drawing.15">
                  <p:embed/>
                </p:oleObj>
              </mc:Choice>
              <mc:Fallback>
                <p:oleObj name="Visio" r:id="rId5" imgW="4427176" imgH="371859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51457" y="73390"/>
                        <a:ext cx="5690498" cy="4778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" descr="C:\Users\Thinkpad\Desktop\PNG\1_0003_图层-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3464">
            <a:off x="148103" y="327390"/>
            <a:ext cx="2577290" cy="26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9"/>
          <p:cNvSpPr txBox="1"/>
          <p:nvPr/>
        </p:nvSpPr>
        <p:spPr>
          <a:xfrm>
            <a:off x="842445" y="3672420"/>
            <a:ext cx="4009012" cy="169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需要获取交易对地址</a:t>
            </a:r>
            <a:endParaRPr lang="en-US" altLang="zh-CN" sz="28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很难获取交易链</a:t>
            </a:r>
            <a:endParaRPr lang="en-US" altLang="zh-CN" sz="28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用户操作过程复杂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741949" y="1191688"/>
            <a:ext cx="2019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pPr algn="ctr"/>
            <a:r>
              <a:rPr lang="en-US" altLang="zh-CN" sz="40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uniswap</a:t>
            </a:r>
            <a:endParaRPr lang="zh-CN" altLang="en-US" sz="4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460432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C:\Users\Thinkpad\Desktop\PNG\1_0003_图层-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53464">
            <a:off x="148103" y="327390"/>
            <a:ext cx="2577290" cy="262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9"/>
          <p:cNvSpPr txBox="1"/>
          <p:nvPr/>
        </p:nvSpPr>
        <p:spPr>
          <a:xfrm>
            <a:off x="537645" y="3654889"/>
            <a:ext cx="4009012" cy="169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路由合约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主要作用是作为用户和核心合约之间的桥梁</a:t>
            </a:r>
            <a:r>
              <a:rPr lang="zh-CN" altLang="en-US" sz="28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741949" y="1191688"/>
            <a:ext cx="2019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600" b="1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pPr algn="ctr"/>
            <a:r>
              <a:rPr lang="en-US" altLang="zh-CN" sz="40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uniswap</a:t>
            </a:r>
            <a:endParaRPr lang="zh-CN" altLang="en-US" sz="40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251614"/>
              </p:ext>
            </p:extLst>
          </p:nvPr>
        </p:nvGraphicFramePr>
        <p:xfrm>
          <a:off x="4691698" y="352945"/>
          <a:ext cx="5447982" cy="4783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Visio" r:id="rId7" imgW="6179864" imgH="5425597" progId="Visio.Drawing.15">
                  <p:embed/>
                </p:oleObj>
              </mc:Choice>
              <mc:Fallback>
                <p:oleObj name="Visio" r:id="rId7" imgW="6179864" imgH="542559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91698" y="352945"/>
                        <a:ext cx="5447982" cy="47832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874203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96246" y="601151"/>
            <a:ext cx="4151243" cy="1400176"/>
            <a:chOff x="0" y="0"/>
            <a:chExt cx="4151273" cy="14001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857255" y="338139"/>
              <a:ext cx="3294018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UniswapV2</a:t>
              </a:r>
              <a:r>
                <a:rPr lang="zh-CN" altLang="en-US" sz="2800" b="1" dirty="0">
                  <a:latin typeface="隶书" panose="02010509060101010101" pitchFamily="49" charset="-122"/>
                  <a:ea typeface="隶书" panose="02010509060101010101" pitchFamily="49" charset="-122"/>
                </a:rPr>
                <a:t>路由</a:t>
              </a:r>
              <a:r>
                <a:rPr lang="zh-CN" altLang="en-US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合约</a:t>
              </a:r>
              <a:endParaRPr lang="zh-CN" altLang="zh-CN" sz="28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7" name="文本框 26"/>
          <p:cNvSpPr txBox="1">
            <a:spLocks noChangeArrowheads="1"/>
          </p:cNvSpPr>
          <p:nvPr/>
        </p:nvSpPr>
        <p:spPr bwMode="auto">
          <a:xfrm>
            <a:off x="1373761" y="2072725"/>
            <a:ext cx="6428561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00" b="1" dirty="0" smtClean="0"/>
              <a:t>UniswapV2Router :</a:t>
            </a:r>
            <a:r>
              <a:rPr lang="zh-CN" altLang="en-US" sz="2400" b="1" dirty="0" smtClean="0"/>
              <a:t>该合约是周边合约，指在帮助用户更方便的与核心合约交互。主要分析三个功能：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addliquidity</a:t>
            </a:r>
            <a:r>
              <a:rPr lang="zh-CN" altLang="en-US" sz="2400" b="1" dirty="0" smtClean="0"/>
              <a:t>：添加流动性；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removeliquidity</a:t>
            </a:r>
            <a:r>
              <a:rPr lang="zh-CN" altLang="en-US" sz="2400" b="1" dirty="0" smtClean="0"/>
              <a:t>：移除流动性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Swap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token for token</a:t>
            </a:r>
            <a:r>
              <a:rPr lang="zh-CN" altLang="en-US" sz="2400" b="1" dirty="0" smtClean="0"/>
              <a:t>）：</a:t>
            </a:r>
            <a:r>
              <a:rPr lang="zh-CN" altLang="en-US" sz="2400" b="1" dirty="0"/>
              <a:t>兑换</a:t>
            </a:r>
            <a:endParaRPr lang="en-US" altLang="zh-CN" sz="2400" b="1" dirty="0" smtClean="0"/>
          </a:p>
          <a:p>
            <a:endParaRPr lang="en-US" altLang="zh-CN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993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/>
        </p:blipFill>
        <p:spPr>
          <a:xfrm>
            <a:off x="4135903" y="-56551"/>
            <a:ext cx="3995224" cy="531814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327571" y="2602521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87184" y="2799654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肆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5035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8"/>
          <p:cNvSpPr txBox="1"/>
          <p:nvPr/>
        </p:nvSpPr>
        <p:spPr>
          <a:xfrm>
            <a:off x="1179651" y="3694247"/>
            <a:ext cx="42033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 kern="0" spc="-150">
                <a:solidFill>
                  <a:schemeClr val="tx1">
                    <a:lumMod val="95000"/>
                    <a:lumOff val="5000"/>
                  </a:schemeClr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4"/>
              </a:rPr>
              <a:t>合约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UniswapV2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核心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合约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UniswapV2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路由合约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WETH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合约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发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币合约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86" b="13913"/>
          <a:stretch/>
        </p:blipFill>
        <p:spPr bwMode="auto">
          <a:xfrm>
            <a:off x="9728366" y="3837604"/>
            <a:ext cx="2463634" cy="302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96246" y="601151"/>
            <a:ext cx="4151243" cy="1400176"/>
            <a:chOff x="0" y="0"/>
            <a:chExt cx="4151273" cy="140018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2"/>
            <p:cNvSpPr txBox="1">
              <a:spLocks noChangeArrowheads="1"/>
            </p:cNvSpPr>
            <p:nvPr/>
          </p:nvSpPr>
          <p:spPr bwMode="auto">
            <a:xfrm>
              <a:off x="857255" y="338139"/>
              <a:ext cx="3294018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实操</a:t>
              </a:r>
              <a:endParaRPr lang="zh-CN" altLang="zh-CN" sz="28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sp>
        <p:nvSpPr>
          <p:cNvPr id="17" name="TextBox 12"/>
          <p:cNvSpPr txBox="1">
            <a:spLocks noChangeArrowheads="1"/>
          </p:cNvSpPr>
          <p:nvPr/>
        </p:nvSpPr>
        <p:spPr bwMode="auto">
          <a:xfrm>
            <a:off x="1170509" y="1945948"/>
            <a:ext cx="516563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前提条件：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MetaMask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400" dirty="0" err="1" smtClean="0">
                <a:latin typeface="隶书" panose="02010509060101010101" pitchFamily="49" charset="-122"/>
                <a:ea typeface="隶书" panose="02010509060101010101" pitchFamily="49" charset="-122"/>
              </a:rPr>
              <a:t>ropsten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测试网）或者使用</a:t>
            </a: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7"/>
              </a:rPr>
              <a:t>Ganache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local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配置）</a:t>
            </a:r>
            <a:endParaRPr lang="en-US" altLang="zh-CN" sz="2400" dirty="0" smtClean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8"/>
              </a:rPr>
              <a:t>Remix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8"/>
              </a:rPr>
              <a:t>部署 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或者 </a:t>
            </a:r>
            <a:r>
              <a:rPr lang="en-US" altLang="zh-CN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9"/>
              </a:rPr>
              <a:t>truffle</a:t>
            </a:r>
            <a:r>
              <a:rPr lang="zh-CN" altLang="en-US" sz="2400" dirty="0" smtClean="0">
                <a:latin typeface="隶书" panose="02010509060101010101" pitchFamily="49" charset="-122"/>
                <a:ea typeface="隶书" panose="02010509060101010101" pitchFamily="49" charset="-122"/>
                <a:hlinkClick r:id="rId9"/>
              </a:rPr>
              <a:t>部署</a:t>
            </a:r>
            <a:endParaRPr lang="zh-CN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9179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4F0ED"/>
              </a:clrFrom>
              <a:clrTo>
                <a:srgbClr val="F4F0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6722" y="3503033"/>
            <a:ext cx="4745278" cy="335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9200136" y="1357407"/>
            <a:ext cx="1015663" cy="3777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[</a:t>
            </a:r>
            <a:r>
              <a:rPr lang="zh-CN" altLang="en-US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测试题</a:t>
            </a:r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]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8" y="420861"/>
            <a:ext cx="5844365" cy="5743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7778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4" t="9632" r="23378" b="21559"/>
          <a:stretch/>
        </p:blipFill>
        <p:spPr>
          <a:xfrm>
            <a:off x="4075588" y="1362168"/>
            <a:ext cx="1514210" cy="31755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" t="46192" r="71105" b="-1"/>
          <a:stretch/>
        </p:blipFill>
        <p:spPr>
          <a:xfrm flipH="1">
            <a:off x="5253021" y="-98477"/>
            <a:ext cx="4499354" cy="66680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59154" y="2879349"/>
            <a:ext cx="492443" cy="29048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>
              <a:defRPr sz="1600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sz="2000" dirty="0" smtClean="0"/>
              <a:t>浙江大学区块链俱乐部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4539143" y="4713028"/>
            <a:ext cx="430887" cy="447894"/>
            <a:chOff x="7077476" y="2846291"/>
            <a:chExt cx="430887" cy="447894"/>
          </a:xfrm>
        </p:grpSpPr>
        <p:pic>
          <p:nvPicPr>
            <p:cNvPr id="13" name="图片 1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5739" y="2846291"/>
              <a:ext cx="327025" cy="33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文本框 13"/>
            <p:cNvSpPr txBox="1">
              <a:spLocks noChangeArrowheads="1"/>
            </p:cNvSpPr>
            <p:nvPr/>
          </p:nvSpPr>
          <p:spPr bwMode="auto">
            <a:xfrm>
              <a:off x="7077476" y="2873498"/>
              <a:ext cx="430887" cy="420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rgbClr val="FFFFFF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印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1847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ipple dir="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96" r="73977" b="48308"/>
          <a:stretch/>
        </p:blipFill>
        <p:spPr>
          <a:xfrm>
            <a:off x="3625686" y="11945"/>
            <a:ext cx="4436468" cy="3079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23982" y="936782"/>
            <a:ext cx="1216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目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35156" y="936782"/>
            <a:ext cx="12168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564892" y="3093784"/>
            <a:ext cx="553998" cy="2007019"/>
          </a:xfrm>
          <a:prstGeom prst="rect">
            <a:avLst/>
          </a:prstGeom>
          <a:solidFill>
            <a:schemeClr val="tx1"/>
          </a:solidFill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第一部分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2310311" y="3215836"/>
            <a:ext cx="615553" cy="2042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什么是</a:t>
            </a:r>
            <a:r>
              <a:rPr lang="en-US" altLang="zh-CN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Defi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066596" y="3091595"/>
            <a:ext cx="553998" cy="2007019"/>
          </a:xfrm>
          <a:prstGeom prst="rect">
            <a:avLst/>
          </a:prstGeom>
          <a:solidFill>
            <a:schemeClr val="tx1"/>
          </a:solidFill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第二部分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640985" y="3093784"/>
            <a:ext cx="553998" cy="2007019"/>
          </a:xfrm>
          <a:prstGeom prst="rect">
            <a:avLst/>
          </a:prstGeom>
          <a:solidFill>
            <a:schemeClr val="tx1"/>
          </a:solidFill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第三部分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142689" y="3091595"/>
            <a:ext cx="553998" cy="2007019"/>
          </a:xfrm>
          <a:prstGeom prst="rect">
            <a:avLst/>
          </a:prstGeom>
          <a:solidFill>
            <a:schemeClr val="tx1"/>
          </a:solidFill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第四部分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693279" y="3215835"/>
            <a:ext cx="1046440" cy="2042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UniswapV2 </a:t>
            </a:r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设计原理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436976" y="3215834"/>
            <a:ext cx="615553" cy="2042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代码解析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9948802" y="3215836"/>
            <a:ext cx="615553" cy="2042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kern="0" dirty="0">
                <a:latin typeface="楷体" panose="02010609060101010101" pitchFamily="49" charset="-122"/>
                <a:ea typeface="楷体" panose="02010609060101010101" pitchFamily="49" charset="-122"/>
              </a:rPr>
              <a:t>部署实操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6394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8" grpId="0" animBg="1"/>
      <p:bldP spid="19" grpId="0"/>
      <p:bldP spid="20" grpId="0" animBg="1"/>
      <p:bldP spid="22" grpId="0" animBg="1"/>
      <p:bldP spid="24" grpId="0" animBg="1"/>
      <p:bldP spid="14" grpId="0"/>
      <p:bldP spid="17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/>
        </p:blipFill>
        <p:spPr>
          <a:xfrm>
            <a:off x="4135903" y="-56551"/>
            <a:ext cx="3995224" cy="531814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327571" y="2602521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487184" y="2799654"/>
            <a:ext cx="1292662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82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Thinkpad\Desktop\植物\-_0047_图层-3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340948" y="3333481"/>
            <a:ext cx="2700996" cy="353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26"/>
          <p:cNvSpPr txBox="1">
            <a:spLocks noChangeArrowheads="1"/>
          </p:cNvSpPr>
          <p:nvPr/>
        </p:nvSpPr>
        <p:spPr bwMode="auto">
          <a:xfrm>
            <a:off x="1613892" y="1754208"/>
            <a:ext cx="8682506" cy="121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000" b="1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DeFi</a:t>
            </a:r>
            <a:r>
              <a:rPr lang="zh-CN" altLang="en-US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Decentralized Finance</a:t>
            </a:r>
            <a:r>
              <a:rPr lang="zh-CN" altLang="en-US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）即去中心化金融，指在</a:t>
            </a:r>
            <a:r>
              <a:rPr lang="en-US" altLang="zh-CN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Eth</a:t>
            </a:r>
            <a:r>
              <a:rPr lang="zh-CN" altLang="en-US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以太坊，</a:t>
            </a:r>
            <a:r>
              <a:rPr lang="en-US" altLang="zh-CN" sz="2000" b="1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Bsc</a:t>
            </a:r>
            <a:r>
              <a:rPr lang="zh-CN" altLang="en-US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币安智能链，</a:t>
            </a:r>
            <a:r>
              <a:rPr lang="en-US" altLang="zh-CN" sz="2000" b="1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Heco</a:t>
            </a:r>
            <a:r>
              <a:rPr lang="zh-CN" altLang="en-US" sz="2000" b="1" kern="0" dirty="0">
                <a:latin typeface="隶书" panose="02010509060101010101" pitchFamily="49" charset="-122"/>
                <a:ea typeface="隶书" panose="02010509060101010101" pitchFamily="49" charset="-122"/>
              </a:rPr>
              <a:t>火币生态链，等区块链底层系统上运行的金融行为。</a:t>
            </a:r>
          </a:p>
          <a:p>
            <a:pPr eaLnBrk="1" hangingPunct="1"/>
            <a:endParaRPr lang="zh-CN" altLang="en-US" sz="13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112346" y="335559"/>
            <a:ext cx="3929062" cy="1400176"/>
            <a:chOff x="0" y="0"/>
            <a:chExt cx="3929090" cy="140018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166818" cy="1400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12"/>
            <p:cNvSpPr txBox="1">
              <a:spLocks noChangeArrowheads="1"/>
            </p:cNvSpPr>
            <p:nvPr/>
          </p:nvSpPr>
          <p:spPr bwMode="auto">
            <a:xfrm>
              <a:off x="857256" y="338139"/>
              <a:ext cx="3071834" cy="523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什么是</a:t>
              </a:r>
              <a:r>
                <a:rPr lang="en-US" altLang="zh-CN" sz="2800" b="1" dirty="0" smtClean="0">
                  <a:latin typeface="隶书" panose="02010509060101010101" pitchFamily="49" charset="-122"/>
                  <a:ea typeface="隶书" panose="02010509060101010101" pitchFamily="49" charset="-122"/>
                </a:rPr>
                <a:t>Defi</a:t>
              </a:r>
              <a:endParaRPr lang="zh-CN" altLang="zh-CN" sz="2800" b="1" dirty="0"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2358" y="2905269"/>
            <a:ext cx="7658100" cy="33623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91748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227719" y="517237"/>
            <a:ext cx="3048000" cy="5169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5142" y="763790"/>
            <a:ext cx="3093154" cy="38841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指区块链上运行的</a:t>
            </a:r>
            <a:r>
              <a:rPr lang="en-US" altLang="zh-CN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DeFi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项目在区块链网络中公开运行，且代码开源。每一笔智能合约交互和开源的代码随时可以在区块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浏览器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上公开查阅。链上的主流项目代码经过代码审计公司审计，避免出现后门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，。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大部分的传统互联网应用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的代码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不是全面开源的。</a:t>
            </a:r>
            <a:endParaRPr lang="en-US" altLang="zh-CN" kern="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79809" y="654474"/>
            <a:ext cx="3093154" cy="41027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指</a:t>
            </a:r>
            <a:r>
              <a:rPr lang="en-US" altLang="zh-CN" kern="0" dirty="0" err="1">
                <a:latin typeface="隶书" panose="02010509060101010101" pitchFamily="49" charset="-122"/>
                <a:ea typeface="隶书" panose="02010509060101010101" pitchFamily="49" charset="-122"/>
              </a:rPr>
              <a:t>DeFi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项目可以在区块链主网分布在全球的矿工节点中运行，而不像传统的互联网应用，需要在公司拥有的中心化服务器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中运行。去中心化的区块链节点抗风险能力更强，只要全球还有矿机在为这条公链进行挖矿记账，区块网络就能够正常运行。</a:t>
            </a:r>
            <a:endParaRPr lang="en-US" altLang="zh-CN" kern="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4762" y="654474"/>
            <a:ext cx="3093154" cy="38871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大部分头部区块链网络应用都采用去中心化自治来进行项目的重大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事项和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发展路径管理。任何社区成员都可以发起提案，持有数字资产的所有用户可以根据持仓量投票决定项目的发展方向。</a:t>
            </a:r>
            <a:r>
              <a:rPr lang="en-US" altLang="zh-CN" kern="0" dirty="0">
                <a:latin typeface="隶书" panose="02010509060101010101" pitchFamily="49" charset="-122"/>
                <a:ea typeface="隶书" panose="02010509060101010101" pitchFamily="49" charset="-122"/>
              </a:rPr>
              <a:t>DAO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类似于</a:t>
            </a:r>
            <a:r>
              <a:rPr lang="en-US" altLang="zh-CN" kern="0" dirty="0">
                <a:latin typeface="隶书" panose="02010509060101010101" pitchFamily="49" charset="-122"/>
                <a:ea typeface="隶书" panose="02010509060101010101" pitchFamily="49" charset="-122"/>
              </a:rPr>
              <a:t>24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小时</a:t>
            </a:r>
            <a:r>
              <a:rPr lang="en-US" altLang="zh-CN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365</a:t>
            </a:r>
            <a:r>
              <a:rPr lang="zh-CN" altLang="en-US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天</a:t>
            </a:r>
            <a:r>
              <a:rPr lang="zh-CN" altLang="en-US" kern="0" dirty="0">
                <a:latin typeface="隶书" panose="02010509060101010101" pitchFamily="49" charset="-122"/>
                <a:ea typeface="隶书" panose="02010509060101010101" pitchFamily="49" charset="-122"/>
              </a:rPr>
              <a:t>不间断，随时发起的股东大会。</a:t>
            </a:r>
            <a:endParaRPr lang="en-US" altLang="zh-CN" kern="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87055" y="4866799"/>
            <a:ext cx="2364592" cy="55659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代</a:t>
            </a:r>
            <a:r>
              <a:rPr lang="zh-CN" altLang="en-US" sz="2800" dirty="0" smtClean="0"/>
              <a:t>码</a:t>
            </a:r>
            <a:r>
              <a:rPr lang="zh-CN" altLang="en-US" sz="2800" dirty="0"/>
              <a:t>中立开源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89237" y="4866798"/>
            <a:ext cx="2503054" cy="55659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去中心化运行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23647" y="4866797"/>
            <a:ext cx="2475262" cy="55659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25400" dir="5400000" sx="101000" sy="101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/>
              <a:t>去中心化自治</a:t>
            </a:r>
            <a:endParaRPr lang="zh-CN" altLang="en-US" sz="28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24963" y="517237"/>
            <a:ext cx="3048000" cy="5169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37237" y="489528"/>
            <a:ext cx="3048000" cy="5169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719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16" t="2462" r="4234" b="56307"/>
          <a:stretch/>
        </p:blipFill>
        <p:spPr>
          <a:xfrm>
            <a:off x="4135903" y="-56551"/>
            <a:ext cx="3995224" cy="531814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5327571" y="2602521"/>
            <a:ext cx="1635155" cy="159785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66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71850" y="2799654"/>
            <a:ext cx="1107996" cy="12879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7200" dirty="0"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  <a:endParaRPr lang="zh-CN" altLang="en-US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71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485" y="415636"/>
            <a:ext cx="2236187" cy="141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85951" y="713746"/>
            <a:ext cx="19837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桃源村</a:t>
            </a:r>
            <a:endParaRPr lang="zh-CN" altLang="zh-CN" sz="40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7035165" y="2713326"/>
            <a:ext cx="141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欧阳岩</a:t>
            </a:r>
            <a:endParaRPr lang="zh-CN" altLang="zh-CN" sz="2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文本框 45"/>
          <p:cNvSpPr txBox="1">
            <a:spLocks noChangeArrowheads="1"/>
          </p:cNvSpPr>
          <p:nvPr/>
        </p:nvSpPr>
        <p:spPr bwMode="auto">
          <a:xfrm>
            <a:off x="2943132" y="2709375"/>
            <a:ext cx="119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司空昊</a:t>
            </a:r>
            <a:endParaRPr lang="zh-CN" altLang="zh-CN" sz="2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2277811" y="4046511"/>
            <a:ext cx="2295851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今天想吃鸡，可我只有猪肉！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223" y="2346002"/>
            <a:ext cx="952831" cy="12007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977" y="2299664"/>
            <a:ext cx="1016875" cy="1319517"/>
          </a:xfrm>
          <a:prstGeom prst="rect">
            <a:avLst/>
          </a:prstGeom>
        </p:spPr>
      </p:pic>
      <p:sp>
        <p:nvSpPr>
          <p:cNvPr id="24" name="文本框 49"/>
          <p:cNvSpPr txBox="1">
            <a:spLocks noChangeArrowheads="1"/>
          </p:cNvSpPr>
          <p:nvPr/>
        </p:nvSpPr>
        <p:spPr bwMode="auto">
          <a:xfrm>
            <a:off x="6879618" y="4046511"/>
            <a:ext cx="314330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非常想吃红烧肉，可家里只有养鸡场！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10" y="4966296"/>
            <a:ext cx="1559217" cy="1485670"/>
          </a:xfrm>
          <a:prstGeom prst="rect">
            <a:avLst/>
          </a:prstGeom>
        </p:spPr>
      </p:pic>
      <p:sp>
        <p:nvSpPr>
          <p:cNvPr id="27" name="文本框 49"/>
          <p:cNvSpPr txBox="1">
            <a:spLocks noChangeArrowheads="1"/>
          </p:cNvSpPr>
          <p:nvPr/>
        </p:nvSpPr>
        <p:spPr bwMode="auto">
          <a:xfrm>
            <a:off x="5148933" y="5228953"/>
            <a:ext cx="1155414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swap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9659" y="2167233"/>
            <a:ext cx="1015663" cy="3777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[</a:t>
            </a:r>
            <a:r>
              <a:rPr lang="zh-CN" altLang="en-US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情景</a:t>
            </a:r>
            <a:r>
              <a:rPr lang="zh-CN" altLang="en-US" sz="5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一</a:t>
            </a:r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]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973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  <p:bldP spid="21" grpId="0"/>
      <p:bldP spid="24" grpId="0"/>
      <p:bldP spid="27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3485" y="415636"/>
            <a:ext cx="2236187" cy="141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>
            <a:spLocks noChangeArrowheads="1"/>
          </p:cNvSpPr>
          <p:nvPr/>
        </p:nvSpPr>
        <p:spPr bwMode="auto">
          <a:xfrm>
            <a:off x="1285951" y="713746"/>
            <a:ext cx="198372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桃源村</a:t>
            </a:r>
            <a:endParaRPr lang="zh-CN" altLang="zh-CN" sz="40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文本框 45"/>
          <p:cNvSpPr txBox="1">
            <a:spLocks noChangeArrowheads="1"/>
          </p:cNvSpPr>
          <p:nvPr/>
        </p:nvSpPr>
        <p:spPr bwMode="auto">
          <a:xfrm>
            <a:off x="7035165" y="2713326"/>
            <a:ext cx="14161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欧阳岩</a:t>
            </a:r>
            <a:endParaRPr lang="zh-CN" altLang="zh-CN" sz="2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文本框 45"/>
          <p:cNvSpPr txBox="1">
            <a:spLocks noChangeArrowheads="1"/>
          </p:cNvSpPr>
          <p:nvPr/>
        </p:nvSpPr>
        <p:spPr bwMode="auto">
          <a:xfrm>
            <a:off x="2943132" y="2709375"/>
            <a:ext cx="119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zh-CN" altLang="en-US" sz="2400" b="1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司空昊</a:t>
            </a:r>
            <a:endParaRPr lang="zh-CN" altLang="zh-CN" sz="24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2277811" y="4046511"/>
            <a:ext cx="2295851" cy="111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今天想吃鸡，可我只有猪肉！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8223" y="2346002"/>
            <a:ext cx="952831" cy="120076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9977" y="2299664"/>
            <a:ext cx="1016875" cy="1319517"/>
          </a:xfrm>
          <a:prstGeom prst="rect">
            <a:avLst/>
          </a:prstGeom>
        </p:spPr>
      </p:pic>
      <p:sp>
        <p:nvSpPr>
          <p:cNvPr id="24" name="文本框 49"/>
          <p:cNvSpPr txBox="1">
            <a:spLocks noChangeArrowheads="1"/>
          </p:cNvSpPr>
          <p:nvPr/>
        </p:nvSpPr>
        <p:spPr bwMode="auto">
          <a:xfrm>
            <a:off x="6879618" y="4046511"/>
            <a:ext cx="3143308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zh-CN" altLang="en-US" sz="2400" kern="0" dirty="0">
                <a:latin typeface="隶书" panose="02010509060101010101" pitchFamily="49" charset="-122"/>
                <a:ea typeface="隶书" panose="02010509060101010101" pitchFamily="49" charset="-122"/>
              </a:rPr>
              <a:t>不想</a:t>
            </a:r>
            <a:r>
              <a:rPr lang="zh-CN" altLang="en-US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吃猪肉</a:t>
            </a:r>
            <a:r>
              <a:rPr lang="en-US" altLang="zh-CN" sz="2400" kern="0" dirty="0" smtClean="0">
                <a:latin typeface="隶书" panose="02010509060101010101" pitchFamily="49" charset="-122"/>
                <a:ea typeface="隶书" panose="02010509060101010101" pitchFamily="49" charset="-122"/>
              </a:rPr>
              <a:t>…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10" y="4570264"/>
            <a:ext cx="1974854" cy="1881702"/>
          </a:xfrm>
          <a:prstGeom prst="rect">
            <a:avLst/>
          </a:prstGeom>
        </p:spPr>
      </p:pic>
      <p:sp>
        <p:nvSpPr>
          <p:cNvPr id="27" name="文本框 49"/>
          <p:cNvSpPr txBox="1">
            <a:spLocks noChangeArrowheads="1"/>
          </p:cNvSpPr>
          <p:nvPr/>
        </p:nvSpPr>
        <p:spPr bwMode="auto">
          <a:xfrm>
            <a:off x="5213587" y="5025752"/>
            <a:ext cx="23048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  <a:defRPr/>
            </a:pPr>
            <a:r>
              <a:rPr lang="en-US" altLang="zh-CN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Wait…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49659" y="2167233"/>
            <a:ext cx="1015663" cy="3777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[</a:t>
            </a:r>
            <a:r>
              <a:rPr lang="zh-CN" altLang="en-US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情景二</a:t>
            </a:r>
            <a:r>
              <a:rPr lang="en-US" altLang="zh-CN" sz="5400" dirty="0" smtClean="0">
                <a:latin typeface="华文行楷" panose="02010800040101010101" pitchFamily="2" charset="-122"/>
                <a:ea typeface="华文行楷" panose="02010800040101010101" pitchFamily="2" charset="-122"/>
              </a:rPr>
              <a:t>]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1881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8" grpId="0"/>
      <p:bldP spid="21" grpId="0"/>
      <p:bldP spid="24" grpId="0"/>
      <p:bldP spid="27" grpId="0"/>
      <p:bldP spid="3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73F4EB95-2888-4A8A-9A59-3D87F2061E74}"/>
  <p:tag name="ISPRING_RESOURCE_FOLDER" val="E:\秦琪\啾啾\作品\包图网\水墨\"/>
  <p:tag name="ISPRING_PRESENTATION_PATH" val="E:\秦琪\啾啾\作品\包图网\水墨.pptx"/>
  <p:tag name="ISPRING_PROJECT_FOLDER_UPDATED" val="1"/>
  <p:tag name="ISPRING_SCREEN_RECS_UPDATED" val="E:\秦琪\啾啾\作品\包图网\水墨\"/>
  <p:tag name="ISPRING_PRESENTATION_INFO_2" val="&lt;?xml version=&quot;1.0&quot; encoding=&quot;UTF-8&quot; standalone=&quot;no&quot; ?&gt;&#10;&lt;presentation2&gt;&#10;&#10;  &lt;slides&gt;&#10;    &lt;slide id=&quot;{FDDDD1CA-C686-4F16-A5FB-150E20BF87C1}&quot; pptId=&quot;256&quot;/&gt;&#10;    &lt;slide id=&quot;{1CA094BE-B88A-4BA9-B456-AF7DD6297AE9}&quot; pptId=&quot;259&quot;/&gt;&#10;    &lt;slide id=&quot;{20EA45A2-1464-4165-B831-0111A52574D1}&quot; pptId=&quot;263&quot;/&gt;&#10;    &lt;slide id=&quot;{8A79FDD6-2179-41AF-9112-195CBEFFD948}&quot; pptId=&quot;257&quot;/&gt;&#10;    &lt;slide id=&quot;{77F8FDB7-3558-4317-8A77-678E22367803}&quot; pptId=&quot;268&quot;/&gt;&#10;    &lt;slide id=&quot;{9079452E-208B-4C89-B010-AA436793DD51}&quot; pptId=&quot;265&quot;/&gt;&#10;    &lt;slide id=&quot;{C0603E02-7535-4478-AAEA-1735179EEB45}&quot; pptId=&quot;266&quot;/&gt;&#10;    &lt;slide id=&quot;{DBA624E7-B635-4A67-A042-32AA9D11E662}&quot; pptId=&quot;273&quot;/&gt;&#10;    &lt;slide id=&quot;{70409F5A-D13E-4CB2-AC83-68165D8ACB76}&quot; pptId=&quot;264&quot;/&gt;&#10;    &lt;slide id=&quot;{7846E4C0-4EC1-4582-A5AE-EA8592C8FBB2}&quot; pptId=&quot;260&quot;/&gt;&#10;    &lt;slide id=&quot;{D09DCD9B-1BEF-4FC7-B3EF-14810AB728DB}&quot; pptId=&quot;270&quot;/&gt;&#10;    &lt;slide id=&quot;{C992C905-97BC-463F-A6F9-2AD5FD723EF7}&quot; pptId=&quot;269&quot;/&gt;&#10;    &lt;slide id=&quot;{7A192625-746D-4976-B0F8-16B9B300D28F}&quot; pptId=&quot;267&quot;/&gt;&#10;    &lt;slide id=&quot;{8D570BB7-9FDB-448D-8DE5-4A2EF8A9ADD8}&quot; pptId=&quot;274&quot;/&gt;&#10;    &lt;slide id=&quot;{2726AF30-7A27-4AA9-8F00-FD2351137675}&quot; pptId=&quot;261&quot;/&gt;&#10;    &lt;slide id=&quot;{C410F5D7-5EFE-4E9E-B11C-B9B2C4D78078}&quot; pptId=&quot;277&quot;/&gt;&#10;    &lt;slide id=&quot;{D1822590-820F-491C-BA8B-667E1EB3642E}&quot; pptId=&quot;275&quot;/&gt;&#10;    &lt;slide id=&quot;{98373076-2998-40D8-8A9E-6DA4F1D20ACF}&quot; pptId=&quot;276&quot;/&gt;&#10;    &lt;slide id=&quot;{F7B73FC6-3D84-47CC-8C32-436BB8FDCD85}&quot; pptId=&quot;272&quot;/&gt;&#10;    &lt;slide id=&quot;{8B575D73-43BA-49FF-ACC9-1756AE467765}&quot; pptId=&quot;262&quot;/&gt;&#10;    &lt;slide id=&quot;{D2AAE129-B0F5-4602-861D-6DAFFA9383D3}&quot; pptId=&quot;278&quot;/&gt;&#10;    &lt;slide id=&quot;{9CAC6EE6-A56A-4D48-BEFF-CA4AC0CACF42}&quot; pptId=&quot;271&quot;/&gt;&#10;    &lt;slide id=&quot;{6EFA38D2-BEBC-4CFE-824D-51015BF33F1C}&quot; pptId=&quot;279&quot;/&gt;&#10;    &lt;slide id=&quot;{7867B293-6DEA-4730-AE96-0A0EE27C0307}&quot; pptId=&quot;281&quot;/&gt;&#10;    &lt;slide id=&quot;{94AB8D28-9712-48C8-BE9A-99389090EAC3}&quot; pptId=&quot;258&quot;/&gt;&#10;  &lt;/slides&gt;&#10;&#10;  &lt;narration&gt;&#10;    &lt;audioTracks&gt;&#10;      &lt;audioTrack muted=&quot;false&quot; name=&quot;清晨 - 轻音乐网&quot; resource=&quot;d3341c50&quot; slideId=&quot;{FDDDD1CA-C686-4F16-A5FB-150E20BF87C1}&quot; startTime=&quot;0&quot; stepIndex=&quot;0&quot; volume=&quot;1&quot;&gt;&#10;        &lt;audio channels=&quot;2&quot; format=&quot;s16p&quot; sampleRate=&quot;44100&quot;/&gt;&#10;      &lt;/audioTrack&gt;&#10;    &lt;/audioTracks&gt;&#10;    &lt;videoTracks/&gt;&#10;  &lt;/narration&gt;&#10;&#10;&lt;/presentation2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079452E-208B-4C89-B010-AA436793DD51}"/>
  <p:tag name="GENSWF_ADVANCE_TIME" val="5"/>
  <p:tag name="ISPRING_CUSTOM_TIMING_USED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C992C905-97BC-463F-A6F9-2AD5FD723EF7}"/>
  <p:tag name="GENSWF_ADVANCE_TIME" val="5"/>
  <p:tag name="ISPRING_CUSTOM_TIMING_USED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C0603E02-7535-4478-AAEA-1735179EEB45}"/>
  <p:tag name="GENSWF_ADVANCE_TIME" val="5"/>
  <p:tag name="ISPRING_CUSTOM_TIMING_USED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09DCD9B-1BEF-4FC7-B3EF-14810AB728DB}"/>
  <p:tag name="GENSWF_ADVANCE_TIME" val="5"/>
  <p:tag name="ISPRING_CUSTOM_TIMING_USED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09DCD9B-1BEF-4FC7-B3EF-14810AB728DB}"/>
  <p:tag name="GENSWF_ADVANCE_TIME" val="5"/>
  <p:tag name="ISPRING_CUSTOM_TIMING_USED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D1822590-820F-491C-BA8B-667E1EB3642E}"/>
  <p:tag name="GENSWF_ADVANCE_TIME" val="5"/>
  <p:tag name="ISPRING_CUSTOM_TIMING_USED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D570BB7-9FDB-448D-8DE5-4A2EF8A9ADD8}"/>
  <p:tag name="GENSWF_ADVANCE_TIME" val="5"/>
  <p:tag name="ISPRING_CUSTOM_TIMING_USED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D570BB7-9FDB-448D-8DE5-4A2EF8A9ADD8}"/>
  <p:tag name="GENSWF_ADVANCE_TIME" val="5"/>
  <p:tag name="ISPRING_CUSTOM_TIMING_USED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D570BB7-9FDB-448D-8DE5-4A2EF8A9ADD8}"/>
  <p:tag name="GENSWF_ADVANCE_TIME" val="5"/>
  <p:tag name="ISPRING_CUSTOM_TIMING_USED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D570BB7-9FDB-448D-8DE5-4A2EF8A9ADD8}"/>
  <p:tag name="GENSWF_ADVANCE_TIME" val="5"/>
  <p:tag name="ISPRING_CUSTOM_TIMING_US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FDDDD1CA-C686-4F16-A5FB-150E20BF87C1}"/>
  <p:tag name="GENSWF_ADVANCE_TIME" val="5"/>
  <p:tag name="ISPRING_CUSTOM_TIMING_USED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D570BB7-9FDB-448D-8DE5-4A2EF8A9ADD8}"/>
  <p:tag name="GENSWF_ADVANCE_TIME" val="5"/>
  <p:tag name="ISPRING_CUSTOM_TIMING_USED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2726AF30-7A27-4AA9-8F00-FD2351137675}"/>
  <p:tag name="GENSWF_ADVANCE_TIME" val="5"/>
  <p:tag name="ISPRING_CUSTOM_TIMING_USED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C410F5D7-5EFE-4E9E-B11C-B9B2C4D78078}"/>
  <p:tag name="GENSWF_ADVANCE_TIME" val="5"/>
  <p:tag name="ISPRING_CUSTOM_TIMING_USED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C410F5D7-5EFE-4E9E-B11C-B9B2C4D78078}"/>
  <p:tag name="GENSWF_ADVANCE_TIME" val="5"/>
  <p:tag name="ISPRING_CUSTOM_TIMING_USED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A192625-746D-4976-B0F8-16B9B300D28F}"/>
  <p:tag name="GENSWF_ADVANCE_TIME" val="7.25"/>
  <p:tag name="ISPRING_CUSTOM_TIMING_USED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B575D73-43BA-49FF-ACC9-1756AE467765}"/>
  <p:tag name="GENSWF_ADVANCE_TIME" val="5"/>
  <p:tag name="ISPRING_CUSTOM_TIMING_USED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CAC6EE6-A56A-4D48-BEFF-CA4AC0CACF42}"/>
  <p:tag name="GENSWF_ADVANCE_TIME" val="5"/>
  <p:tag name="ISPRING_CUSTOM_TIMING_USED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867B293-6DEA-4730-AE96-0A0EE27C0307}"/>
  <p:tag name="GENSWF_ADVANCE_TIME" val="5"/>
  <p:tag name="ISPRING_CUSTOM_TIMING_USED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1CA094BE-B88A-4BA9-B456-AF7DD6297AE9}"/>
  <p:tag name="GENSWF_ADVANCE_TIME" val="5"/>
  <p:tag name="ISPRING_CUSTOM_TIMING_USED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4AB8D28-9712-48C8-BE9A-99389090EAC3}"/>
  <p:tag name="GENSWF_ADVANCE_TIME" val="5"/>
  <p:tag name="ISPRING_CUSTOM_TIMING_USED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20EA45A2-1464-4165-B831-0111A52574D1}"/>
  <p:tag name="GENSWF_ADVANCE_TIME" val="8.5"/>
  <p:tag name="ISPRING_CUSTOM_TIMING_USED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8A79FDD6-2179-41AF-9112-195CBEFFD948}"/>
  <p:tag name="GENSWF_ADVANCE_TIME" val="5"/>
  <p:tag name="ISPRING_CUSTOM_TIMING_USED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7F8FDB7-3558-4317-8A77-678E22367803}"/>
  <p:tag name="GENSWF_ADVANCE_TIME" val="5"/>
  <p:tag name="ISPRING_CUSTOM_TIMING_USED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0409F5A-D13E-4CB2-AC83-68165D8ACB76}"/>
  <p:tag name="GENSWF_ADVANCE_TIME" val="5"/>
  <p:tag name="ISPRING_CUSTOM_TIMING_USED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7846E4C0-4EC1-4582-A5AE-EA8592C8FBB2}"/>
  <p:tag name="GENSWF_ADVANCE_TIME" val="5"/>
  <p:tag name="ISPRING_CUSTOM_TIMING_US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ID_2" val="{9079452E-208B-4C89-B010-AA436793DD51}"/>
  <p:tag name="GENSWF_ADVANCE_TIME" val="5"/>
  <p:tag name="ISPRING_CUSTOM_TIMING_USED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</TotalTime>
  <Words>1586</Words>
  <Application>Microsoft Office PowerPoint</Application>
  <PresentationFormat>宽屏</PresentationFormat>
  <Paragraphs>178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等线</vt:lpstr>
      <vt:lpstr>等线 Light</vt:lpstr>
      <vt:lpstr>华文行楷</vt:lpstr>
      <vt:lpstr>楷体</vt:lpstr>
      <vt:lpstr>隶书</vt:lpstr>
      <vt:lpstr>宋体</vt:lpstr>
      <vt:lpstr>微软雅黑</vt:lpstr>
      <vt:lpstr>Arial</vt:lpstr>
      <vt:lpstr>Calibri</vt:lpstr>
      <vt:lpstr>Times New Roman</vt:lpstr>
      <vt:lpstr>Office 主题​​</vt:lpstr>
      <vt:lpstr>Equation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leo wan</cp:lastModifiedBy>
  <cp:revision>70</cp:revision>
  <dcterms:created xsi:type="dcterms:W3CDTF">2017-05-03T23:55:49Z</dcterms:created>
  <dcterms:modified xsi:type="dcterms:W3CDTF">2021-06-24T09:10:59Z</dcterms:modified>
</cp:coreProperties>
</file>